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5" r:id="rId2"/>
    <p:sldId id="294" r:id="rId3"/>
    <p:sldId id="295" r:id="rId4"/>
    <p:sldId id="297" r:id="rId5"/>
    <p:sldId id="296" r:id="rId6"/>
    <p:sldId id="298" r:id="rId7"/>
    <p:sldId id="299" r:id="rId8"/>
    <p:sldId id="300" r:id="rId9"/>
    <p:sldId id="301" r:id="rId10"/>
    <p:sldId id="303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1F9"/>
    <a:srgbClr val="E5E6E8"/>
    <a:srgbClr val="B28659"/>
    <a:srgbClr val="E5D8C9"/>
    <a:srgbClr val="FDC467"/>
    <a:srgbClr val="05264E"/>
    <a:srgbClr val="3F668F"/>
    <a:srgbClr val="4A7ECA"/>
    <a:srgbClr val="E8CFBF"/>
    <a:srgbClr val="FDCCA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60" y="6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5383A-141F-4700-A643-CC554B924DF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066C7-8369-4D96-9807-E636704013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087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DCAE-50AD-4355-BF40-CFBFD993C557}" type="datetime1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이원재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5EE9-D71D-47BB-921C-AFCD06535DF6}" type="datetime1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이원재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71FB-1672-4455-A98F-FCE303DF002B}" type="datetime1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이원재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EAA6D-91B8-495D-98C3-AE1A3C5E42BE}" type="datetime1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이원재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B623-2FED-4E24-9254-24CB9455CDAD}" type="datetime1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이원재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68079-1DFE-461A-A411-E95DB545EFD8}" type="datetime1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이원재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A4E4-4CA2-4AE0-A393-0FE7134D4139}" type="datetime1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이원재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B21DC-B9CC-43C4-8370-F1E8C7B5B014}" type="datetime1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이원재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77384-A2B5-4C70-AB88-220247E73F9D}" type="datetime1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이원재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03422-C8F6-4E10-BBCC-14CE75DEE22E}" type="datetime1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이원재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ECCB0-ADBA-4268-B1FB-EA45B1B1E4C4}" type="datetime1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이원재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68457-1FD4-4BC5-BC4B-1F3CCAA5382A}" type="datetime1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이원재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97ACF-57D4-4C5C-8A08-BBFE067CF659}" type="datetime1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이원재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3037311" y="2382560"/>
            <a:ext cx="61173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 dirty="0" smtClean="0">
                <a:solidFill>
                  <a:schemeClr val="bg1"/>
                </a:solidFill>
              </a:rPr>
              <a:t>타자 게임</a:t>
            </a:r>
            <a:r>
              <a:rPr lang="en-US" altLang="ko-KR" sz="9600" b="1" smtClean="0">
                <a:solidFill>
                  <a:schemeClr val="bg1"/>
                </a:solidFill>
              </a:rPr>
              <a:t>1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D2C56-A996-079F-DC07-1D70670DCFA5}"/>
              </a:ext>
            </a:extLst>
          </p:cNvPr>
          <p:cNvSpPr txBox="1"/>
          <p:nvPr/>
        </p:nvSpPr>
        <p:spPr>
          <a:xfrm>
            <a:off x="10702107" y="5999355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bg1"/>
                </a:solidFill>
              </a:rPr>
              <a:t>2024.08.22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r"/>
            <a:r>
              <a:rPr lang="ko-KR" altLang="en-US" sz="1200" dirty="0">
                <a:solidFill>
                  <a:schemeClr val="bg1"/>
                </a:solidFill>
              </a:rPr>
              <a:t>작성자 </a:t>
            </a:r>
            <a:r>
              <a:rPr lang="ko-KR" altLang="en-US" sz="1200" dirty="0" smtClean="0">
                <a:solidFill>
                  <a:schemeClr val="bg1"/>
                </a:solidFill>
              </a:rPr>
              <a:t>이원재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2832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27878" y="6538912"/>
            <a:ext cx="2764122" cy="302821"/>
          </a:xfrm>
          <a:prstGeom prst="rect">
            <a:avLst/>
          </a:prstGeom>
        </p:spPr>
      </p:pic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0809939" y="20961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시연 영상</a:t>
            </a:r>
            <a:endParaRPr lang="ko-KR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554" y="550600"/>
            <a:ext cx="8120262" cy="59883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5345094" y="3748221"/>
            <a:ext cx="66319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 dirty="0" smtClean="0">
                <a:solidFill>
                  <a:srgbClr val="7030A0"/>
                </a:solidFill>
              </a:rPr>
              <a:t>감사합니다</a:t>
            </a:r>
            <a:r>
              <a:rPr lang="en-US" altLang="ko-KR" sz="9600" b="1" dirty="0" smtClean="0">
                <a:solidFill>
                  <a:srgbClr val="7030A0"/>
                </a:solidFill>
              </a:rPr>
              <a:t>.</a:t>
            </a:r>
            <a:endParaRPr lang="ko-KR" altLang="en-US" sz="9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32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878" y="6555179"/>
            <a:ext cx="2764122" cy="302821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568712" y="613318"/>
            <a:ext cx="11472867" cy="2610878"/>
            <a:chOff x="568712" y="613318"/>
            <a:chExt cx="11472867" cy="2610878"/>
          </a:xfrm>
        </p:grpSpPr>
        <p:sp>
          <p:nvSpPr>
            <p:cNvPr id="2" name="TextBox 1"/>
            <p:cNvSpPr txBox="1"/>
            <p:nvPr/>
          </p:nvSpPr>
          <p:spPr>
            <a:xfrm>
              <a:off x="568712" y="1377537"/>
              <a:ext cx="11472867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• </a:t>
              </a:r>
              <a:r>
                <a:rPr lang="ko-KR" altLang="en-US" sz="2000" b="1" dirty="0" smtClean="0">
                  <a:solidFill>
                    <a:srgbClr val="7030A0"/>
                  </a:solidFill>
                </a:rPr>
                <a:t>단어 타자 게임</a:t>
              </a:r>
              <a:endParaRPr lang="en-US" altLang="ko-KR" sz="2000" b="1" dirty="0" smtClean="0">
                <a:solidFill>
                  <a:srgbClr val="7030A0"/>
                </a:solidFill>
              </a:endParaRPr>
            </a:p>
            <a:p>
              <a:endParaRPr lang="en-US" altLang="ko-KR" sz="2000" b="1" dirty="0" smtClean="0">
                <a:solidFill>
                  <a:srgbClr val="7030A0"/>
                </a:solidFill>
              </a:endParaRPr>
            </a:p>
            <a:p>
              <a:r>
                <a:rPr lang="en-US" altLang="ko-KR" sz="2000" b="1" dirty="0" smtClean="0">
                  <a:solidFill>
                    <a:srgbClr val="7030A0"/>
                  </a:solidFill>
                </a:rPr>
                <a:t>1. </a:t>
              </a:r>
              <a:r>
                <a:rPr lang="ko-KR" altLang="en-US" sz="2000" b="1" dirty="0" smtClean="0">
                  <a:solidFill>
                    <a:srgbClr val="7030A0"/>
                  </a:solidFill>
                </a:rPr>
                <a:t>배열에 미리 저장된 문자를 랜덤으로 출력</a:t>
              </a:r>
              <a:endParaRPr lang="en-US" altLang="ko-KR" sz="2000" b="1" dirty="0" smtClean="0">
                <a:solidFill>
                  <a:srgbClr val="7030A0"/>
                </a:solidFill>
              </a:endParaRPr>
            </a:p>
            <a:p>
              <a:endParaRPr lang="en-US" altLang="ko-KR" sz="1400" b="1" dirty="0" smtClean="0">
                <a:solidFill>
                  <a:srgbClr val="7030A0"/>
                </a:solidFill>
              </a:endParaRPr>
            </a:p>
            <a:p>
              <a:r>
                <a:rPr lang="en-US" altLang="ko-KR" sz="2000" b="1" dirty="0" smtClean="0">
                  <a:solidFill>
                    <a:srgbClr val="7030A0"/>
                  </a:solidFill>
                </a:rPr>
                <a:t>2. </a:t>
              </a:r>
              <a:r>
                <a:rPr lang="ko-KR" altLang="en-US" sz="2000" b="1" dirty="0" smtClean="0">
                  <a:solidFill>
                    <a:srgbClr val="7030A0"/>
                  </a:solidFill>
                </a:rPr>
                <a:t>출력된 문자를 입력하여 정답을 맞추면 점수가 증가</a:t>
              </a:r>
              <a:r>
                <a:rPr lang="en-US" altLang="ko-KR" sz="2000" b="1" dirty="0" smtClean="0">
                  <a:solidFill>
                    <a:srgbClr val="7030A0"/>
                  </a:solidFill>
                </a:rPr>
                <a:t>, </a:t>
              </a:r>
              <a:r>
                <a:rPr lang="ko-KR" altLang="en-US" sz="2000" b="1" dirty="0" smtClean="0">
                  <a:solidFill>
                    <a:srgbClr val="7030A0"/>
                  </a:solidFill>
                </a:rPr>
                <a:t>틀리면 점수가 감소하는 게임</a:t>
              </a:r>
              <a:endParaRPr lang="en-US" altLang="ko-KR" sz="2000" b="1" dirty="0" smtClean="0">
                <a:solidFill>
                  <a:srgbClr val="7030A0"/>
                </a:solidFill>
              </a:endParaRPr>
            </a:p>
            <a:p>
              <a:endParaRPr lang="ko-KR" altLang="en-US" sz="2000" b="1" dirty="0">
                <a:solidFill>
                  <a:srgbClr val="7030A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95F627-55D1-E011-B02F-83023BB3539B}"/>
                </a:ext>
              </a:extLst>
            </p:cNvPr>
            <p:cNvSpPr txBox="1"/>
            <p:nvPr/>
          </p:nvSpPr>
          <p:spPr>
            <a:xfrm>
              <a:off x="568712" y="613318"/>
              <a:ext cx="2149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 smtClean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타자 게임</a:t>
              </a:r>
              <a:endParaRPr lang="ko-KR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4831945" y="3267850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566729" y="3556415"/>
            <a:ext cx="11472867" cy="2802569"/>
            <a:chOff x="566729" y="3556415"/>
            <a:chExt cx="11472867" cy="2802569"/>
          </a:xfrm>
        </p:grpSpPr>
        <p:sp>
          <p:nvSpPr>
            <p:cNvPr id="9" name="TextBox 8"/>
            <p:cNvSpPr txBox="1"/>
            <p:nvPr/>
          </p:nvSpPr>
          <p:spPr>
            <a:xfrm>
              <a:off x="566729" y="4296881"/>
              <a:ext cx="11472867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7030A0"/>
                  </a:solidFill>
                </a:rPr>
                <a:t>1. </a:t>
              </a:r>
              <a:r>
                <a:rPr lang="ko-KR" altLang="en-US" sz="2000" b="1" dirty="0" smtClean="0">
                  <a:solidFill>
                    <a:srgbClr val="7030A0"/>
                  </a:solidFill>
                </a:rPr>
                <a:t>정답</a:t>
              </a:r>
              <a:r>
                <a:rPr lang="en-US" altLang="ko-KR" sz="2000" b="1" dirty="0" smtClean="0">
                  <a:solidFill>
                    <a:srgbClr val="7030A0"/>
                  </a:solidFill>
                </a:rPr>
                <a:t>: +20</a:t>
              </a:r>
              <a:r>
                <a:rPr lang="ko-KR" altLang="en-US" sz="2000" b="1" dirty="0" smtClean="0">
                  <a:solidFill>
                    <a:srgbClr val="7030A0"/>
                  </a:solidFill>
                </a:rPr>
                <a:t>점</a:t>
              </a:r>
              <a:r>
                <a:rPr lang="en-US" altLang="ko-KR" sz="2000" b="1" dirty="0" smtClean="0">
                  <a:solidFill>
                    <a:srgbClr val="7030A0"/>
                  </a:solidFill>
                </a:rPr>
                <a:t>, </a:t>
              </a:r>
              <a:r>
                <a:rPr lang="ko-KR" altLang="en-US" sz="2000" b="1" dirty="0" smtClean="0">
                  <a:solidFill>
                    <a:srgbClr val="7030A0"/>
                  </a:solidFill>
                </a:rPr>
                <a:t>오답</a:t>
              </a:r>
              <a:r>
                <a:rPr lang="en-US" altLang="ko-KR" sz="2000" b="1" dirty="0" smtClean="0">
                  <a:solidFill>
                    <a:srgbClr val="7030A0"/>
                  </a:solidFill>
                </a:rPr>
                <a:t>: -10</a:t>
              </a:r>
              <a:r>
                <a:rPr lang="ko-KR" altLang="en-US" sz="2000" b="1" dirty="0" smtClean="0">
                  <a:solidFill>
                    <a:srgbClr val="7030A0"/>
                  </a:solidFill>
                </a:rPr>
                <a:t>점</a:t>
              </a:r>
              <a:endParaRPr lang="en-US" altLang="ko-KR" sz="2000" b="1" dirty="0" smtClean="0">
                <a:solidFill>
                  <a:srgbClr val="7030A0"/>
                </a:solidFill>
              </a:endParaRPr>
            </a:p>
            <a:p>
              <a:pPr marL="457200" indent="-457200">
                <a:buAutoNum type="arabicPeriod"/>
              </a:pPr>
              <a:endParaRPr lang="en-US" altLang="ko-KR" sz="1400" b="1" dirty="0" smtClean="0">
                <a:solidFill>
                  <a:srgbClr val="7030A0"/>
                </a:solidFill>
              </a:endParaRPr>
            </a:p>
            <a:p>
              <a:r>
                <a:rPr lang="en-US" altLang="ko-KR" sz="2000" b="1" dirty="0" smtClean="0">
                  <a:solidFill>
                    <a:srgbClr val="7030A0"/>
                  </a:solidFill>
                </a:rPr>
                <a:t>2. </a:t>
              </a:r>
              <a:r>
                <a:rPr lang="ko-KR" altLang="en-US" sz="2000" b="1" dirty="0" smtClean="0">
                  <a:solidFill>
                    <a:srgbClr val="7030A0"/>
                  </a:solidFill>
                </a:rPr>
                <a:t>게임 난이도</a:t>
              </a:r>
              <a:r>
                <a:rPr lang="en-US" altLang="ko-KR" sz="2000" b="1" dirty="0" smtClean="0">
                  <a:solidFill>
                    <a:srgbClr val="7030A0"/>
                  </a:solidFill>
                </a:rPr>
                <a:t>(</a:t>
              </a:r>
              <a:r>
                <a:rPr lang="ko-KR" altLang="en-US" sz="2000" b="1" dirty="0" smtClean="0">
                  <a:solidFill>
                    <a:srgbClr val="7030A0"/>
                  </a:solidFill>
                </a:rPr>
                <a:t>레벨</a:t>
              </a:r>
              <a:r>
                <a:rPr lang="en-US" altLang="ko-KR" sz="2000" b="1" dirty="0" smtClean="0">
                  <a:solidFill>
                    <a:srgbClr val="7030A0"/>
                  </a:solidFill>
                </a:rPr>
                <a:t>)</a:t>
              </a:r>
              <a:r>
                <a:rPr lang="ko-KR" altLang="en-US" sz="2000" b="1" dirty="0" smtClean="0">
                  <a:solidFill>
                    <a:srgbClr val="7030A0"/>
                  </a:solidFill>
                </a:rPr>
                <a:t>은 </a:t>
              </a:r>
              <a:r>
                <a:rPr lang="en-US" altLang="ko-KR" sz="2000" b="1" dirty="0" smtClean="0">
                  <a:solidFill>
                    <a:srgbClr val="7030A0"/>
                  </a:solidFill>
                </a:rPr>
                <a:t>1~6</a:t>
              </a:r>
              <a:r>
                <a:rPr lang="ko-KR" altLang="en-US" sz="2000" b="1" dirty="0" smtClean="0">
                  <a:solidFill>
                    <a:srgbClr val="7030A0"/>
                  </a:solidFill>
                </a:rPr>
                <a:t>단계로 설정</a:t>
              </a:r>
              <a:endParaRPr lang="en-US" altLang="ko-KR" sz="2000" b="1" dirty="0" smtClean="0">
                <a:solidFill>
                  <a:srgbClr val="7030A0"/>
                </a:solidFill>
              </a:endParaRPr>
            </a:p>
            <a:p>
              <a:endParaRPr lang="en-US" altLang="ko-KR" sz="1400" b="1" dirty="0" smtClean="0">
                <a:solidFill>
                  <a:srgbClr val="7030A0"/>
                </a:solidFill>
              </a:endParaRPr>
            </a:p>
            <a:p>
              <a:r>
                <a:rPr lang="en-US" altLang="ko-KR" sz="2000" b="1" dirty="0" smtClean="0">
                  <a:solidFill>
                    <a:srgbClr val="7030A0"/>
                  </a:solidFill>
                </a:rPr>
                <a:t>3. </a:t>
              </a:r>
              <a:r>
                <a:rPr lang="ko-KR" altLang="en-US" sz="2000" b="1" dirty="0" smtClean="0">
                  <a:solidFill>
                    <a:srgbClr val="7030A0"/>
                  </a:solidFill>
                </a:rPr>
                <a:t>현재 게임에서 답변 횟수가 </a:t>
              </a:r>
              <a:r>
                <a:rPr lang="en-US" altLang="ko-KR" sz="2000" b="1" dirty="0" smtClean="0">
                  <a:solidFill>
                    <a:srgbClr val="7030A0"/>
                  </a:solidFill>
                </a:rPr>
                <a:t>10</a:t>
              </a:r>
              <a:r>
                <a:rPr lang="ko-KR" altLang="en-US" sz="2000" b="1" dirty="0" smtClean="0">
                  <a:solidFill>
                    <a:srgbClr val="7030A0"/>
                  </a:solidFill>
                </a:rPr>
                <a:t>이 될 경우</a:t>
              </a:r>
              <a:r>
                <a:rPr lang="en-US" altLang="ko-KR" sz="2000" b="1" dirty="0" smtClean="0">
                  <a:solidFill>
                    <a:srgbClr val="7030A0"/>
                  </a:solidFill>
                </a:rPr>
                <a:t>, </a:t>
              </a:r>
              <a:r>
                <a:rPr lang="ko-KR" altLang="en-US" sz="2000" b="1" dirty="0" smtClean="0">
                  <a:solidFill>
                    <a:srgbClr val="7030A0"/>
                  </a:solidFill>
                </a:rPr>
                <a:t>혹은 점수가 </a:t>
              </a:r>
              <a:r>
                <a:rPr lang="en-US" altLang="ko-KR" sz="2000" b="1" dirty="0" smtClean="0">
                  <a:solidFill>
                    <a:srgbClr val="7030A0"/>
                  </a:solidFill>
                </a:rPr>
                <a:t>100</a:t>
              </a:r>
              <a:r>
                <a:rPr lang="ko-KR" altLang="en-US" sz="2000" b="1" dirty="0" smtClean="0">
                  <a:solidFill>
                    <a:srgbClr val="7030A0"/>
                  </a:solidFill>
                </a:rPr>
                <a:t>점 이상일 경우 정확도</a:t>
              </a:r>
              <a:r>
                <a:rPr lang="en-US" altLang="ko-KR" sz="2000" b="1" dirty="0" smtClean="0">
                  <a:solidFill>
                    <a:srgbClr val="7030A0"/>
                  </a:solidFill>
                </a:rPr>
                <a:t> </a:t>
              </a:r>
              <a:r>
                <a:rPr lang="ko-KR" altLang="en-US" sz="2000" b="1" dirty="0" smtClean="0">
                  <a:solidFill>
                    <a:srgbClr val="7030A0"/>
                  </a:solidFill>
                </a:rPr>
                <a:t>표기</a:t>
              </a:r>
              <a:endParaRPr lang="en-US" altLang="ko-KR" sz="2000" b="1" dirty="0" smtClean="0">
                <a:solidFill>
                  <a:srgbClr val="7030A0"/>
                </a:solidFill>
              </a:endParaRPr>
            </a:p>
            <a:p>
              <a:r>
                <a:rPr lang="en-US" altLang="ko-KR" sz="2000" b="1" dirty="0">
                  <a:solidFill>
                    <a:srgbClr val="7030A0"/>
                  </a:solidFill>
                </a:rPr>
                <a:t> </a:t>
              </a:r>
              <a:r>
                <a:rPr lang="en-US" altLang="ko-KR" sz="2000" b="1" dirty="0" smtClean="0">
                  <a:solidFill>
                    <a:srgbClr val="7030A0"/>
                  </a:solidFill>
                </a:rPr>
                <a:t>   </a:t>
              </a:r>
              <a:r>
                <a:rPr lang="ko-KR" altLang="en-US" sz="2000" b="1" dirty="0" smtClean="0">
                  <a:solidFill>
                    <a:srgbClr val="7030A0"/>
                  </a:solidFill>
                </a:rPr>
                <a:t>동시에 조건</a:t>
              </a:r>
              <a:r>
                <a:rPr lang="en-US" altLang="ko-KR" sz="2000" b="1" dirty="0" smtClean="0">
                  <a:solidFill>
                    <a:srgbClr val="7030A0"/>
                  </a:solidFill>
                </a:rPr>
                <a:t>()</a:t>
              </a:r>
              <a:r>
                <a:rPr lang="ko-KR" altLang="en-US" sz="2000" b="1" dirty="0" smtClean="0">
                  <a:solidFill>
                    <a:srgbClr val="7030A0"/>
                  </a:solidFill>
                </a:rPr>
                <a:t>에 따라 난이도 변경 및 게임 종료</a:t>
              </a:r>
              <a:endParaRPr lang="en-US" altLang="ko-KR" sz="2000" b="1" dirty="0" smtClean="0">
                <a:solidFill>
                  <a:srgbClr val="7030A0"/>
                </a:solidFill>
              </a:endParaRPr>
            </a:p>
            <a:p>
              <a:endParaRPr lang="en-US" altLang="ko-KR" sz="2000" b="1" dirty="0" smtClean="0">
                <a:solidFill>
                  <a:srgbClr val="7030A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95F627-55D1-E011-B02F-83023BB3539B}"/>
                </a:ext>
              </a:extLst>
            </p:cNvPr>
            <p:cNvSpPr txBox="1"/>
            <p:nvPr/>
          </p:nvSpPr>
          <p:spPr>
            <a:xfrm>
              <a:off x="9021946" y="3556415"/>
              <a:ext cx="2149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 smtClean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게임 규칙</a:t>
              </a:r>
              <a:endParaRPr lang="ko-KR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2</a:t>
            </a:fld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7464928" y="1991489"/>
            <a:ext cx="324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 flipH="1">
            <a:off x="7472108" y="366542"/>
            <a:ext cx="5242" cy="1620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7686831" y="419658"/>
            <a:ext cx="3479158" cy="1456288"/>
            <a:chOff x="7615581" y="395908"/>
            <a:chExt cx="3479158" cy="145628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73FF2D-9766-BDB2-C8F6-75A8D7FDBCAA}"/>
                </a:ext>
              </a:extLst>
            </p:cNvPr>
            <p:cNvSpPr txBox="1"/>
            <p:nvPr/>
          </p:nvSpPr>
          <p:spPr>
            <a:xfrm>
              <a:off x="7615581" y="395908"/>
              <a:ext cx="2387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타자 게임이란</a:t>
              </a:r>
              <a:r>
                <a:rPr lang="en-US" altLang="ko-KR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?</a:t>
              </a:r>
              <a:endParaRPr lang="ko-KR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73FF2D-9766-BDB2-C8F6-75A8D7FDBCAA}"/>
                </a:ext>
              </a:extLst>
            </p:cNvPr>
            <p:cNvSpPr txBox="1"/>
            <p:nvPr/>
          </p:nvSpPr>
          <p:spPr>
            <a:xfrm>
              <a:off x="7618882" y="76446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게임 규칙</a:t>
              </a:r>
              <a:endParaRPr lang="ko-KR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73FF2D-9766-BDB2-C8F6-75A8D7FDBCAA}"/>
                </a:ext>
              </a:extLst>
            </p:cNvPr>
            <p:cNvSpPr txBox="1"/>
            <p:nvPr/>
          </p:nvSpPr>
          <p:spPr>
            <a:xfrm>
              <a:off x="7618882" y="113224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코드 분석</a:t>
              </a:r>
              <a:endParaRPr lang="ko-KR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95F627-55D1-E011-B02F-83023BB3539B}"/>
                </a:ext>
              </a:extLst>
            </p:cNvPr>
            <p:cNvSpPr txBox="1"/>
            <p:nvPr/>
          </p:nvSpPr>
          <p:spPr>
            <a:xfrm>
              <a:off x="10002773" y="633423"/>
              <a:ext cx="10919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목차</a:t>
              </a:r>
              <a:endPara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73FF2D-9766-BDB2-C8F6-75A8D7FDBCAA}"/>
                </a:ext>
              </a:extLst>
            </p:cNvPr>
            <p:cNvSpPr txBox="1"/>
            <p:nvPr/>
          </p:nvSpPr>
          <p:spPr>
            <a:xfrm>
              <a:off x="7624124" y="1482864"/>
              <a:ext cx="1548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시연 영상</a:t>
              </a:r>
              <a:endParaRPr lang="ko-KR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49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2832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878" y="6555179"/>
            <a:ext cx="2764122" cy="30282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283212" y="4226270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0809939" y="20961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코드 분석</a:t>
            </a:r>
            <a:endParaRPr lang="ko-KR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66833" y="698729"/>
            <a:ext cx="11607207" cy="5646907"/>
            <a:chOff x="366833" y="698729"/>
            <a:chExt cx="11607207" cy="564690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2893" y="5006867"/>
              <a:ext cx="5261147" cy="1338769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366833" y="698729"/>
              <a:ext cx="11029371" cy="2847975"/>
              <a:chOff x="366833" y="698729"/>
              <a:chExt cx="11029371" cy="284797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6833" y="698729"/>
                <a:ext cx="7362825" cy="2847975"/>
              </a:xfrm>
              <a:prstGeom prst="rect">
                <a:avLst/>
              </a:prstGeom>
            </p:spPr>
          </p:pic>
          <p:sp>
            <p:nvSpPr>
              <p:cNvPr id="17" name="오른쪽 화살표 16"/>
              <p:cNvSpPr/>
              <p:nvPr/>
            </p:nvSpPr>
            <p:spPr>
              <a:xfrm rot="5400000">
                <a:off x="6172939" y="1969478"/>
                <a:ext cx="2111110" cy="656483"/>
              </a:xfrm>
              <a:prstGeom prst="rightArrow">
                <a:avLst/>
              </a:prstGeom>
              <a:solidFill>
                <a:srgbClr val="7030A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gradFill flip="none" rotWithShape="1">
                    <a:gsLst>
                      <a:gs pos="19333">
                        <a:schemeClr val="bg1">
                          <a:lumMod val="52000"/>
                          <a:lumOff val="48000"/>
                        </a:schemeClr>
                      </a:gs>
                      <a:gs pos="42000">
                        <a:srgbClr val="FF0000"/>
                      </a:gs>
                      <a:gs pos="100000">
                        <a:srgbClr val="FF0000"/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459552" y="2122716"/>
                <a:ext cx="393665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 smtClean="0">
                    <a:solidFill>
                      <a:srgbClr val="7030A0"/>
                    </a:solidFill>
                    <a:latin typeface="Corbel" panose="020B0503020204020204" pitchFamily="34" charset="0"/>
                  </a:rPr>
                  <a:t>• </a:t>
                </a:r>
                <a:r>
                  <a:rPr lang="en-US" altLang="ko-KR" sz="2400" b="1" dirty="0" smtClean="0">
                    <a:solidFill>
                      <a:srgbClr val="7030A0"/>
                    </a:solidFill>
                    <a:latin typeface="Corbel" panose="020B0503020204020204" pitchFamily="34" charset="0"/>
                  </a:rPr>
                  <a:t>6</a:t>
                </a:r>
                <a:r>
                  <a:rPr lang="ko-KR" altLang="en-US" sz="2400" b="1" dirty="0" smtClean="0">
                    <a:solidFill>
                      <a:srgbClr val="7030A0"/>
                    </a:solidFill>
                    <a:latin typeface="Corbel" panose="020B0503020204020204" pitchFamily="34" charset="0"/>
                  </a:rPr>
                  <a:t>단계 </a:t>
                </a:r>
                <a:r>
                  <a:rPr lang="en-US" altLang="ko-KR" sz="2400" b="1" dirty="0" smtClean="0">
                    <a:solidFill>
                      <a:srgbClr val="7030A0"/>
                    </a:solidFill>
                    <a:latin typeface="Corbel" panose="020B0503020204020204" pitchFamily="34" charset="0"/>
                  </a:rPr>
                  <a:t>level</a:t>
                </a:r>
              </a:p>
              <a:p>
                <a:endParaRPr lang="en-US" altLang="ko-KR" sz="2000" b="1" dirty="0" smtClean="0">
                  <a:solidFill>
                    <a:srgbClr val="7030A0"/>
                  </a:solidFill>
                  <a:latin typeface="Corbel" panose="020B0503020204020204" pitchFamily="34" charset="0"/>
                </a:endParaRPr>
              </a:p>
              <a:p>
                <a:r>
                  <a:rPr lang="ko-KR" altLang="en-US" sz="2000" b="1" dirty="0" smtClean="0">
                    <a:solidFill>
                      <a:srgbClr val="7030A0"/>
                    </a:solidFill>
                    <a:latin typeface="Corbel" panose="020B0503020204020204" pitchFamily="34" charset="0"/>
                  </a:rPr>
                  <a:t>한글 자음</a:t>
                </a:r>
                <a:r>
                  <a:rPr lang="en-US" altLang="ko-KR" sz="2000" b="1" dirty="0" smtClean="0">
                    <a:solidFill>
                      <a:srgbClr val="7030A0"/>
                    </a:solidFill>
                    <a:latin typeface="Corbel" panose="020B0503020204020204" pitchFamily="34" charset="0"/>
                  </a:rPr>
                  <a:t>, </a:t>
                </a:r>
                <a:r>
                  <a:rPr lang="ko-KR" altLang="en-US" sz="2000" b="1" dirty="0" smtClean="0">
                    <a:solidFill>
                      <a:srgbClr val="7030A0"/>
                    </a:solidFill>
                    <a:latin typeface="Corbel" panose="020B0503020204020204" pitchFamily="34" charset="0"/>
                  </a:rPr>
                  <a:t>모음 </a:t>
                </a:r>
                <a:r>
                  <a:rPr lang="en-US" altLang="ko-KR" sz="2000" b="1" dirty="0" smtClean="0">
                    <a:solidFill>
                      <a:srgbClr val="7030A0"/>
                    </a:solidFill>
                    <a:latin typeface="Corbel" panose="020B0503020204020204" pitchFamily="34" charset="0"/>
                  </a:rPr>
                  <a:t>~ </a:t>
                </a:r>
                <a:r>
                  <a:rPr lang="ko-KR" altLang="en-US" sz="2000" b="1" dirty="0" smtClean="0">
                    <a:solidFill>
                      <a:srgbClr val="7030A0"/>
                    </a:solidFill>
                    <a:latin typeface="Corbel" panose="020B0503020204020204" pitchFamily="34" charset="0"/>
                  </a:rPr>
                  <a:t>짧은 영어 문장</a:t>
                </a:r>
                <a:endParaRPr lang="en-US" altLang="ko-KR" sz="2000" b="1" dirty="0" smtClean="0">
                  <a:solidFill>
                    <a:srgbClr val="7030A0"/>
                  </a:solidFill>
                  <a:latin typeface="Corbel" panose="020B0503020204020204" pitchFamily="34" charset="0"/>
                </a:endParaRPr>
              </a:p>
              <a:p>
                <a:r>
                  <a:rPr lang="en-US" altLang="ko-KR" sz="2000" b="1" dirty="0" smtClean="0">
                    <a:solidFill>
                      <a:srgbClr val="7030A0"/>
                    </a:solidFill>
                    <a:latin typeface="Corbel" panose="020B0503020204020204" pitchFamily="34" charset="0"/>
                  </a:rPr>
                  <a:t>Level</a:t>
                </a:r>
                <a:r>
                  <a:rPr lang="ko-KR" altLang="en-US" sz="2000" b="1" dirty="0" smtClean="0">
                    <a:solidFill>
                      <a:srgbClr val="7030A0"/>
                    </a:solidFill>
                    <a:latin typeface="Corbel" panose="020B0503020204020204" pitchFamily="34" charset="0"/>
                  </a:rPr>
                  <a:t>별 문자열 저장</a:t>
                </a:r>
                <a:endParaRPr lang="en-US" altLang="ko-KR" sz="2000" b="1" dirty="0" smtClean="0">
                  <a:solidFill>
                    <a:srgbClr val="7030A0"/>
                  </a:solidFill>
                  <a:latin typeface="Corbel" panose="020B0503020204020204" pitchFamily="34" charset="0"/>
                </a:endParaRPr>
              </a:p>
            </p:txBody>
          </p:sp>
        </p:grpSp>
        <p:sp>
          <p:nvSpPr>
            <p:cNvPr id="11" name="왼쪽/위쪽 화살표 10"/>
            <p:cNvSpPr/>
            <p:nvPr/>
          </p:nvSpPr>
          <p:spPr>
            <a:xfrm rot="8013804">
              <a:off x="5671001" y="5166299"/>
              <a:ext cx="1019907" cy="1019907"/>
            </a:xfrm>
            <a:prstGeom prst="leftUpArrow">
              <a:avLst>
                <a:gd name="adj1" fmla="val 6077"/>
                <a:gd name="adj2" fmla="val 25000"/>
                <a:gd name="adj3" fmla="val 2685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66833" y="5084877"/>
              <a:ext cx="30763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accent2">
                      <a:lumMod val="50000"/>
                    </a:schemeClr>
                  </a:solidFill>
                  <a:latin typeface="Corbel" panose="020B0503020204020204" pitchFamily="34" charset="0"/>
                </a:rPr>
                <a:t>랜덤으로 가져온 문자 </a:t>
              </a:r>
              <a:endParaRPr lang="en-US" altLang="ko-KR" sz="2400" b="1" dirty="0" smtClean="0">
                <a:solidFill>
                  <a:schemeClr val="accent2">
                    <a:lumMod val="50000"/>
                  </a:schemeClr>
                </a:solidFill>
                <a:latin typeface="Corbel" panose="020B0503020204020204" pitchFamily="34" charset="0"/>
              </a:endParaRPr>
            </a:p>
            <a:p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Corbel" panose="020B0503020204020204" pitchFamily="34" charset="0"/>
                </a:rPr>
                <a:t>	 </a:t>
              </a:r>
              <a:r>
                <a:rPr lang="en-US" altLang="ko-KR" sz="2400" b="1" dirty="0" smtClean="0">
                  <a:solidFill>
                    <a:schemeClr val="accent2">
                      <a:lumMod val="50000"/>
                    </a:schemeClr>
                  </a:solidFill>
                  <a:latin typeface="Corbel" panose="020B0503020204020204" pitchFamily="34" charset="0"/>
                </a:rPr>
                <a:t>     == </a:t>
              </a:r>
            </a:p>
            <a:p>
              <a:r>
                <a:rPr lang="ko-KR" altLang="en-US" sz="2400" b="1" dirty="0" smtClean="0">
                  <a:solidFill>
                    <a:schemeClr val="accent2">
                      <a:lumMod val="50000"/>
                    </a:schemeClr>
                  </a:solidFill>
                  <a:latin typeface="Corbel" panose="020B0503020204020204" pitchFamily="34" charset="0"/>
                </a:rPr>
                <a:t>키보드로 입력한 문자</a:t>
              </a:r>
              <a:endParaRPr lang="en-US" altLang="ko-KR" sz="2400" b="1" dirty="0" smtClean="0">
                <a:solidFill>
                  <a:schemeClr val="accent2">
                    <a:lumMod val="50000"/>
                  </a:schemeClr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578469" y="5653451"/>
              <a:ext cx="2259623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01556" y="5231009"/>
              <a:ext cx="22596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이용할 코드는 </a:t>
              </a:r>
              <a:r>
                <a:rPr lang="en-US" altLang="ko-KR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151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2832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878" y="6555179"/>
            <a:ext cx="2764122" cy="30282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34" y="993332"/>
            <a:ext cx="4213728" cy="4576199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3101349" y="1219991"/>
            <a:ext cx="8334582" cy="4585588"/>
            <a:chOff x="3101349" y="1219991"/>
            <a:chExt cx="8334582" cy="4585588"/>
          </a:xfrm>
        </p:grpSpPr>
        <p:sp>
          <p:nvSpPr>
            <p:cNvPr id="10" name="TextBox 9"/>
            <p:cNvSpPr txBox="1"/>
            <p:nvPr/>
          </p:nvSpPr>
          <p:spPr>
            <a:xfrm>
              <a:off x="5201081" y="1219991"/>
              <a:ext cx="615271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• 점수</a:t>
              </a:r>
              <a:r>
                <a:rPr lang="en-US" altLang="ko-KR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, </a:t>
              </a:r>
              <a:r>
                <a:rPr lang="ko-KR" altLang="en-US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평균</a:t>
              </a:r>
              <a:r>
                <a:rPr lang="en-US" altLang="ko-KR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, </a:t>
              </a:r>
              <a:r>
                <a:rPr lang="ko-KR" altLang="en-US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게임 내 문제 횟수 저장을 위한 변수 선언</a:t>
              </a:r>
              <a:endPara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endParaRPr>
            </a:p>
            <a:p>
              <a:endParaRPr lang="en-US" altLang="ko-KR" sz="1400" b="1" dirty="0" smtClean="0">
                <a:solidFill>
                  <a:srgbClr val="7030A0"/>
                </a:solidFill>
                <a:latin typeface="Corbel" panose="020B0503020204020204" pitchFamily="34" charset="0"/>
              </a:endParaRPr>
            </a:p>
            <a:p>
              <a:endParaRPr lang="en-US" altLang="ko-KR" sz="1400" b="1" dirty="0">
                <a:solidFill>
                  <a:srgbClr val="7030A0"/>
                </a:solidFill>
                <a:latin typeface="Corbel" panose="020B0503020204020204" pitchFamily="34" charset="0"/>
              </a:endParaRPr>
            </a:p>
            <a:p>
              <a:endParaRPr lang="en-US" altLang="ko-KR" sz="1400" b="1" dirty="0" smtClean="0">
                <a:solidFill>
                  <a:srgbClr val="7030A0"/>
                </a:solidFill>
                <a:latin typeface="Corbel" panose="020B0503020204020204" pitchFamily="34" charset="0"/>
              </a:endParaRPr>
            </a:p>
            <a:p>
              <a:endParaRPr lang="en-US" altLang="ko-KR" sz="1400" b="1" dirty="0" smtClean="0">
                <a:solidFill>
                  <a:srgbClr val="7030A0"/>
                </a:solidFill>
                <a:latin typeface="Corbel" panose="020B0503020204020204" pitchFamily="34" charset="0"/>
              </a:endParaRPr>
            </a:p>
            <a:p>
              <a:r>
                <a:rPr lang="ko-KR" altLang="en-US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• 정답과 오답 판별 </a:t>
              </a:r>
              <a:r>
                <a:rPr lang="en-US" altLang="ko-KR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-&gt; </a:t>
              </a:r>
              <a:r>
                <a:rPr lang="ko-KR" altLang="en-US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변수에 저장하여 비교</a:t>
              </a:r>
              <a:endPara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83212" y="4266696"/>
              <a:ext cx="6152719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• 레벨 이동을 위한 변수</a:t>
              </a:r>
              <a:endParaRPr lang="en-US" altLang="ko-KR" sz="2000" b="1" dirty="0">
                <a:solidFill>
                  <a:srgbClr val="7030A0"/>
                </a:solidFill>
                <a:latin typeface="Corbel" panose="020B0503020204020204" pitchFamily="34" charset="0"/>
              </a:endParaRPr>
            </a:p>
            <a:p>
              <a:r>
                <a:rPr lang="en-US" altLang="ko-KR" sz="2000" b="1" dirty="0">
                  <a:solidFill>
                    <a:srgbClr val="7030A0"/>
                  </a:solidFill>
                  <a:latin typeface="Corbel" panose="020B0503020204020204" pitchFamily="34" charset="0"/>
                </a:rPr>
                <a:t>	» </a:t>
              </a:r>
              <a:r>
                <a:rPr lang="ko-KR" altLang="en-US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조건에 따라</a:t>
              </a:r>
              <a:r>
                <a:rPr lang="en-US" altLang="ko-KR" sz="2000" b="1" dirty="0">
                  <a:solidFill>
                    <a:srgbClr val="7030A0"/>
                  </a:solidFill>
                  <a:latin typeface="Corbel" panose="020B0503020204020204" pitchFamily="34" charset="0"/>
                </a:rPr>
                <a:t> </a:t>
              </a:r>
              <a:r>
                <a:rPr lang="en-US" altLang="ko-KR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location</a:t>
              </a:r>
              <a:r>
                <a:rPr lang="ko-KR" altLang="en-US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값을 변화</a:t>
              </a:r>
              <a:endPara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endParaRPr>
            </a:p>
            <a:p>
              <a:endParaRPr lang="en-US" altLang="ko-KR" sz="1400" b="1" dirty="0" smtClean="0">
                <a:solidFill>
                  <a:srgbClr val="7030A0"/>
                </a:solidFill>
                <a:latin typeface="Corbel" panose="020B0503020204020204" pitchFamily="34" charset="0"/>
              </a:endParaRPr>
            </a:p>
            <a:p>
              <a:r>
                <a:rPr lang="ko-KR" altLang="en-US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• </a:t>
              </a:r>
              <a:r>
                <a:rPr lang="ko-KR" altLang="en-US" sz="2000" b="1" dirty="0" err="1" smtClean="0">
                  <a:solidFill>
                    <a:srgbClr val="7030A0"/>
                  </a:solidFill>
                  <a:latin typeface="Corbel" panose="020B0503020204020204" pitchFamily="34" charset="0"/>
                </a:rPr>
                <a:t>숙련자</a:t>
              </a:r>
              <a:r>
                <a:rPr lang="ko-KR" altLang="en-US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 판별을 위한 </a:t>
              </a:r>
              <a:r>
                <a:rPr lang="ko-KR" altLang="en-US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변수</a:t>
              </a:r>
              <a:endPara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endParaRPr>
            </a:p>
            <a:p>
              <a:r>
                <a:rPr lang="en-US" altLang="ko-KR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	» </a:t>
              </a:r>
              <a:r>
                <a:rPr lang="ko-KR" altLang="en-US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조건에 따라 값을 주어 판별</a:t>
              </a:r>
              <a:endPara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9" name="오른쪽 화살표 8"/>
            <p:cNvSpPr/>
            <p:nvPr/>
          </p:nvSpPr>
          <p:spPr>
            <a:xfrm>
              <a:off x="3105717" y="1246080"/>
              <a:ext cx="2048390" cy="307941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오른쪽 화살표 14"/>
            <p:cNvSpPr/>
            <p:nvPr/>
          </p:nvSpPr>
          <p:spPr>
            <a:xfrm>
              <a:off x="3103733" y="2450998"/>
              <a:ext cx="2048390" cy="307941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3101349" y="4571364"/>
              <a:ext cx="2048390" cy="307941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0809939" y="20961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코드 분석</a:t>
            </a:r>
            <a:endParaRPr lang="ko-KR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293112" y="2062734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339065" y="3948931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61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2832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878" y="6555179"/>
            <a:ext cx="2764122" cy="30282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55" y="473651"/>
            <a:ext cx="5063839" cy="9513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54" y="2732374"/>
            <a:ext cx="4735191" cy="3905932"/>
          </a:xfrm>
          <a:prstGeom prst="rect">
            <a:avLst/>
          </a:prstGeom>
        </p:spPr>
      </p:pic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0809939" y="20961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코드 분석</a:t>
            </a:r>
            <a:endParaRPr lang="ko-KR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5161" y="1259649"/>
            <a:ext cx="11046588" cy="3848898"/>
            <a:chOff x="145161" y="1259649"/>
            <a:chExt cx="11046588" cy="3848898"/>
          </a:xfrm>
        </p:grpSpPr>
        <p:sp>
          <p:nvSpPr>
            <p:cNvPr id="10" name="TextBox 9"/>
            <p:cNvSpPr txBox="1"/>
            <p:nvPr/>
          </p:nvSpPr>
          <p:spPr>
            <a:xfrm>
              <a:off x="145161" y="1533663"/>
              <a:ext cx="51380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• 시작 </a:t>
              </a:r>
              <a:r>
                <a:rPr lang="en-US" altLang="ko-KR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or </a:t>
              </a:r>
              <a:r>
                <a:rPr lang="ko-KR" altLang="en-US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종료를 입력 받아 게임 진행</a:t>
              </a:r>
              <a:endPara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08809" y="4708437"/>
              <a:ext cx="53297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•  랜덤 단어 출력과 키보드 입력을 위한 코드</a:t>
              </a:r>
              <a:endPara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8809" y="2886753"/>
              <a:ext cx="5482940" cy="81611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63811" y="1259649"/>
              <a:ext cx="4202716" cy="1127291"/>
            </a:xfrm>
            <a:prstGeom prst="rect">
              <a:avLst/>
            </a:prstGeom>
          </p:spPr>
        </p:pic>
        <p:sp>
          <p:nvSpPr>
            <p:cNvPr id="16" name="오른쪽 화살표 15"/>
            <p:cNvSpPr/>
            <p:nvPr/>
          </p:nvSpPr>
          <p:spPr>
            <a:xfrm rot="5400000">
              <a:off x="2872309" y="2856687"/>
              <a:ext cx="2048390" cy="307941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오른쪽 화살표 16"/>
            <p:cNvSpPr/>
            <p:nvPr/>
          </p:nvSpPr>
          <p:spPr>
            <a:xfrm>
              <a:off x="4733410" y="1534100"/>
              <a:ext cx="2048390" cy="307941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오른쪽 화살표 19"/>
            <p:cNvSpPr/>
            <p:nvPr/>
          </p:nvSpPr>
          <p:spPr>
            <a:xfrm>
              <a:off x="3976553" y="2769201"/>
              <a:ext cx="1447252" cy="307941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09401" y="3346426"/>
              <a:ext cx="12821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FF0000"/>
                    </a:solidFill>
                  </a:ln>
                  <a:latin typeface="Corbel" panose="020B0503020204020204" pitchFamily="34" charset="0"/>
                </a:rPr>
                <a:t>새로 시작</a:t>
              </a:r>
              <a:endParaRPr lang="en-US" altLang="ko-KR" sz="2000" dirty="0">
                <a:ln>
                  <a:solidFill>
                    <a:srgbClr val="FF0000"/>
                  </a:solidFill>
                </a:ln>
                <a:latin typeface="Corbel" panose="020B0503020204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55749" y="2460823"/>
              <a:ext cx="25123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n>
                    <a:solidFill>
                      <a:srgbClr val="FF0000"/>
                    </a:solidFill>
                  </a:ln>
                  <a:solidFill>
                    <a:srgbClr val="7030A0"/>
                  </a:solidFill>
                  <a:latin typeface="Corbel" panose="020B0503020204020204" pitchFamily="34" charset="0"/>
                </a:rPr>
                <a:t>게임 중 다시 시작</a:t>
              </a:r>
              <a:endParaRPr lang="en-US" altLang="ko-KR" sz="2000" dirty="0">
                <a:ln>
                  <a:solidFill>
                    <a:srgbClr val="FF0000"/>
                  </a:solidFill>
                </a:ln>
                <a:solidFill>
                  <a:srgbClr val="7030A0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17723" y="1275362"/>
              <a:ext cx="25123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n>
                    <a:solidFill>
                      <a:schemeClr val="accent1">
                        <a:lumMod val="90000"/>
                        <a:lumOff val="10000"/>
                      </a:schemeClr>
                    </a:solidFill>
                  </a:ln>
                  <a:latin typeface="Corbel" panose="020B0503020204020204" pitchFamily="34" charset="0"/>
                </a:rPr>
                <a:t>종료</a:t>
              </a:r>
              <a:endParaRPr lang="en-US" altLang="ko-KR" sz="2000" dirty="0">
                <a:ln>
                  <a:solidFill>
                    <a:schemeClr val="accent1">
                      <a:lumMod val="90000"/>
                      <a:lumOff val="10000"/>
                    </a:schemeClr>
                  </a:solidFill>
                </a:ln>
                <a:latin typeface="Corbel" panose="020B0503020204020204" pitchFamily="34" charset="0"/>
              </a:endParaRP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339065" y="4152792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14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2832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878" y="6555179"/>
            <a:ext cx="2764122" cy="3028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61900" y="589123"/>
            <a:ext cx="751214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1. 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if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문을 이용하여 </a:t>
            </a:r>
            <a:endParaRPr lang="en-US" altLang="ko-KR" sz="2000" b="1" dirty="0" smtClean="0">
              <a:solidFill>
                <a:srgbClr val="7030A0"/>
              </a:solidFill>
              <a:latin typeface="Corbel" panose="020B0503020204020204" pitchFamily="34" charset="0"/>
            </a:endParaRPr>
          </a:p>
          <a:p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	» 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location 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값을 조건으로 코드 작성</a:t>
            </a:r>
            <a:endParaRPr lang="en-US" altLang="ko-KR" sz="2000" b="1" dirty="0" smtClean="0">
              <a:solidFill>
                <a:srgbClr val="7030A0"/>
              </a:solidFill>
              <a:latin typeface="Corbel" panose="020B0503020204020204" pitchFamily="34" charset="0"/>
            </a:endParaRPr>
          </a:p>
          <a:p>
            <a:endParaRPr lang="en-US" altLang="ko-KR" sz="2000" b="1" dirty="0" smtClean="0">
              <a:solidFill>
                <a:srgbClr val="7030A0"/>
              </a:solidFill>
              <a:latin typeface="Corbel" panose="020B0503020204020204" pitchFamily="34" charset="0"/>
            </a:endParaRPr>
          </a:p>
          <a:p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 </a:t>
            </a:r>
            <a:r>
              <a:rPr lang="en-US" altLang="ko-KR" sz="2000" b="1" dirty="0">
                <a:solidFill>
                  <a:srgbClr val="7030A0"/>
                </a:solidFill>
                <a:latin typeface="Corbel" panose="020B0503020204020204" pitchFamily="34" charset="0"/>
              </a:rPr>
              <a:t>»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 ex) location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이 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1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일 경우 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arrLevel1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에서 </a:t>
            </a:r>
            <a:r>
              <a:rPr lang="ko-KR" altLang="en-US" sz="2000" b="1" dirty="0" err="1" smtClean="0">
                <a:solidFill>
                  <a:srgbClr val="7030A0"/>
                </a:solidFill>
                <a:latin typeface="Corbel" panose="020B0503020204020204" pitchFamily="34" charset="0"/>
              </a:rPr>
              <a:t>랜덤한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 문자를 받도록 함</a:t>
            </a:r>
            <a:endParaRPr lang="en-US" altLang="ko-KR" sz="2000" b="1" dirty="0" smtClean="0">
              <a:solidFill>
                <a:srgbClr val="7030A0"/>
              </a:solidFill>
              <a:latin typeface="Corbel" panose="020B0503020204020204" pitchFamily="34" charset="0"/>
            </a:endParaRPr>
          </a:p>
          <a:p>
            <a:r>
              <a:rPr lang="en-US" altLang="ko-KR" sz="2000" b="1" dirty="0">
                <a:solidFill>
                  <a:srgbClr val="7030A0"/>
                </a:solidFill>
                <a:latin typeface="Corbel" panose="020B0503020204020204" pitchFamily="34" charset="0"/>
              </a:rPr>
              <a:t> 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           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location</a:t>
            </a:r>
            <a:r>
              <a:rPr lang="ko-KR" altLang="en-US" sz="2000" b="1" dirty="0">
                <a:solidFill>
                  <a:srgbClr val="7030A0"/>
                </a:solidFill>
                <a:latin typeface="Corbel" panose="020B0503020204020204" pitchFamily="34" charset="0"/>
              </a:rPr>
              <a:t>이 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2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일 </a:t>
            </a:r>
            <a:r>
              <a:rPr lang="ko-KR" altLang="en-US" sz="2000" b="1" dirty="0">
                <a:solidFill>
                  <a:srgbClr val="7030A0"/>
                </a:solidFill>
                <a:latin typeface="Corbel" panose="020B0503020204020204" pitchFamily="34" charset="0"/>
              </a:rPr>
              <a:t>경우 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arrLevel2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에서 </a:t>
            </a:r>
            <a:r>
              <a:rPr lang="ko-KR" altLang="en-US" sz="2000" b="1" dirty="0" err="1">
                <a:solidFill>
                  <a:srgbClr val="7030A0"/>
                </a:solidFill>
                <a:latin typeface="Corbel" panose="020B0503020204020204" pitchFamily="34" charset="0"/>
              </a:rPr>
              <a:t>랜덤한</a:t>
            </a:r>
            <a:r>
              <a:rPr lang="ko-KR" altLang="en-US" sz="2000" b="1" dirty="0">
                <a:solidFill>
                  <a:srgbClr val="7030A0"/>
                </a:solidFill>
                <a:latin typeface="Corbel" panose="020B0503020204020204" pitchFamily="34" charset="0"/>
              </a:rPr>
              <a:t> 문자를 받도록 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함</a:t>
            </a:r>
            <a:endParaRPr lang="en-US" altLang="ko-KR" sz="2000" b="1" dirty="0" smtClean="0">
              <a:solidFill>
                <a:srgbClr val="7030A0"/>
              </a:solidFill>
              <a:latin typeface="Corbel" panose="020B0503020204020204" pitchFamily="34" charset="0"/>
            </a:endParaRPr>
          </a:p>
          <a:p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 » 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각각 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level1Word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등으로 선언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.  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그 후 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 w1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등으로 다시 선언</a:t>
            </a:r>
            <a:endParaRPr lang="en-US" altLang="ko-KR" sz="2000" b="1" dirty="0" smtClean="0">
              <a:solidFill>
                <a:srgbClr val="7030A0"/>
              </a:solidFill>
              <a:latin typeface="Corbel" panose="020B0503020204020204" pitchFamily="34" charset="0"/>
            </a:endParaRPr>
          </a:p>
          <a:p>
            <a:endParaRPr lang="en-US" altLang="ko-KR" sz="2000" b="1" dirty="0" smtClean="0">
              <a:solidFill>
                <a:srgbClr val="7030A0"/>
              </a:solidFill>
              <a:latin typeface="Corbel" panose="020B0503020204020204" pitchFamily="34" charset="0"/>
            </a:endParaRPr>
          </a:p>
          <a:p>
            <a:endParaRPr lang="en-US" altLang="ko-KR" sz="2000" b="1" dirty="0">
              <a:solidFill>
                <a:srgbClr val="7030A0"/>
              </a:solidFill>
              <a:latin typeface="Corbel" panose="020B0503020204020204" pitchFamily="34" charset="0"/>
            </a:endParaRPr>
          </a:p>
          <a:p>
            <a:endParaRPr lang="en-US" altLang="ko-KR" sz="2000" b="1" dirty="0" smtClean="0">
              <a:solidFill>
                <a:srgbClr val="7030A0"/>
              </a:solidFill>
              <a:latin typeface="Corbel" panose="020B0503020204020204" pitchFamily="34" charset="0"/>
            </a:endParaRPr>
          </a:p>
          <a:p>
            <a:endParaRPr lang="en-US" altLang="ko-KR" sz="2000" b="1" dirty="0">
              <a:solidFill>
                <a:srgbClr val="7030A0"/>
              </a:solidFill>
              <a:latin typeface="Corbel" panose="020B0503020204020204" pitchFamily="34" charset="0"/>
            </a:endParaRPr>
          </a:p>
          <a:p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2. 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키보드로 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입력 받은 문자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는 각각 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level1Typing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등으로 선언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. 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그 후</a:t>
            </a:r>
            <a:endParaRPr lang="en-US" altLang="ko-KR" sz="2000" b="1" dirty="0" smtClean="0">
              <a:solidFill>
                <a:srgbClr val="7030A0"/>
              </a:solidFill>
              <a:latin typeface="Corbel" panose="020B0503020204020204" pitchFamily="34" charset="0"/>
            </a:endParaRPr>
          </a:p>
          <a:p>
            <a:r>
              <a:rPr lang="en-US" altLang="ko-KR" sz="2000" b="1" dirty="0">
                <a:solidFill>
                  <a:srgbClr val="7030A0"/>
                </a:solidFill>
                <a:latin typeface="Corbel" panose="020B0503020204020204" pitchFamily="34" charset="0"/>
              </a:rPr>
              <a:t> 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   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 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t1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등으로 다시 선언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.</a:t>
            </a:r>
          </a:p>
          <a:p>
            <a:endParaRPr lang="en-US" altLang="ko-KR" sz="2000" b="1" dirty="0">
              <a:solidFill>
                <a:srgbClr val="7030A0"/>
              </a:solidFill>
              <a:latin typeface="Corbel" panose="020B0503020204020204" pitchFamily="34" charset="0"/>
            </a:endParaRPr>
          </a:p>
          <a:p>
            <a:endParaRPr lang="en-US" altLang="ko-KR" sz="2000" b="1" dirty="0" smtClean="0">
              <a:solidFill>
                <a:srgbClr val="7030A0"/>
              </a:solidFill>
              <a:latin typeface="Corbel" panose="020B0503020204020204" pitchFamily="34" charset="0"/>
            </a:endParaRPr>
          </a:p>
          <a:p>
            <a:endParaRPr lang="en-US" altLang="ko-KR" sz="2000" b="1" dirty="0">
              <a:solidFill>
                <a:srgbClr val="7030A0"/>
              </a:solidFill>
              <a:latin typeface="Corbel" panose="020B0503020204020204" pitchFamily="34" charset="0"/>
            </a:endParaRPr>
          </a:p>
          <a:p>
            <a:endParaRPr lang="en-US" altLang="ko-KR" sz="2000" b="1" dirty="0">
              <a:solidFill>
                <a:srgbClr val="7030A0"/>
              </a:solidFill>
              <a:latin typeface="Corbel" panose="020B0503020204020204" pitchFamily="34" charset="0"/>
            </a:endParaRPr>
          </a:p>
          <a:p>
            <a:endParaRPr lang="en-US" altLang="ko-KR" sz="2000" b="1" dirty="0" smtClean="0">
              <a:solidFill>
                <a:srgbClr val="7030A0"/>
              </a:solidFill>
              <a:latin typeface="Corbel" panose="020B0503020204020204" pitchFamily="34" charset="0"/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0809939" y="20961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코드 분석</a:t>
            </a:r>
            <a:endParaRPr lang="ko-KR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4" y="283417"/>
            <a:ext cx="3986756" cy="635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6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2832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878" y="6555179"/>
            <a:ext cx="2764122" cy="302821"/>
          </a:xfrm>
          <a:prstGeom prst="rect">
            <a:avLst/>
          </a:prstGeom>
        </p:spPr>
      </p:pic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0809939" y="20961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코드 분석</a:t>
            </a:r>
            <a:endParaRPr lang="ko-KR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3" y="504391"/>
            <a:ext cx="7425418" cy="333514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318783" y="881775"/>
            <a:ext cx="11655258" cy="4993414"/>
            <a:chOff x="318783" y="881775"/>
            <a:chExt cx="11655258" cy="4993414"/>
          </a:xfrm>
        </p:grpSpPr>
        <p:sp>
          <p:nvSpPr>
            <p:cNvPr id="12" name="TextBox 11"/>
            <p:cNvSpPr txBox="1"/>
            <p:nvPr/>
          </p:nvSpPr>
          <p:spPr>
            <a:xfrm>
              <a:off x="318783" y="4367084"/>
              <a:ext cx="7590184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2. </a:t>
              </a:r>
              <a:r>
                <a:rPr lang="ko-KR" altLang="en-US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정답일 경우에는 입력한 변수인 </a:t>
              </a:r>
              <a:r>
                <a:rPr lang="en-US" altLang="ko-KR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t1~t6</a:t>
              </a:r>
              <a:r>
                <a:rPr lang="ko-KR" altLang="en-US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를 초기화</a:t>
              </a:r>
              <a:r>
                <a:rPr lang="en-US" altLang="ko-KR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(t1=“”;)</a:t>
              </a:r>
            </a:p>
            <a:p>
              <a:endParaRPr lang="en-US" altLang="ko-KR" sz="1000" b="1" dirty="0" smtClean="0">
                <a:solidFill>
                  <a:srgbClr val="7030A0"/>
                </a:solidFill>
                <a:latin typeface="Corbel" panose="020B0503020204020204" pitchFamily="34" charset="0"/>
              </a:endParaRPr>
            </a:p>
            <a:p>
              <a:r>
                <a:rPr lang="en-US" altLang="ko-KR" sz="2000" b="1" dirty="0">
                  <a:solidFill>
                    <a:srgbClr val="7030A0"/>
                  </a:solidFill>
                  <a:latin typeface="Corbel" panose="020B0503020204020204" pitchFamily="34" charset="0"/>
                </a:rPr>
                <a:t>	</a:t>
              </a:r>
              <a:r>
                <a:rPr lang="en-US" altLang="ko-KR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» ex) level1</a:t>
              </a:r>
              <a:r>
                <a:rPr lang="ko-KR" altLang="en-US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을 지나 </a:t>
              </a:r>
              <a:r>
                <a:rPr lang="en-US" altLang="ko-KR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level2</a:t>
              </a:r>
              <a:r>
                <a:rPr lang="ko-KR" altLang="en-US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가 되면</a:t>
              </a:r>
              <a:r>
                <a:rPr lang="en-US" altLang="ko-KR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, t1</a:t>
              </a:r>
              <a:r>
                <a:rPr lang="ko-KR" altLang="en-US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에 </a:t>
              </a:r>
              <a:r>
                <a:rPr lang="en-US" altLang="ko-KR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level1</a:t>
              </a:r>
              <a:r>
                <a:rPr lang="ko-KR" altLang="en-US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에서 입력한</a:t>
              </a:r>
              <a:endPara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endParaRPr>
            </a:p>
            <a:p>
              <a:endParaRPr lang="en-US" altLang="ko-KR" sz="100" b="1" dirty="0" smtClean="0">
                <a:solidFill>
                  <a:srgbClr val="7030A0"/>
                </a:solidFill>
                <a:latin typeface="Corbel" panose="020B0503020204020204" pitchFamily="34" charset="0"/>
              </a:endParaRPr>
            </a:p>
            <a:p>
              <a:r>
                <a:rPr lang="en-US" altLang="ko-KR" sz="2000" b="1" dirty="0">
                  <a:solidFill>
                    <a:srgbClr val="7030A0"/>
                  </a:solidFill>
                  <a:latin typeface="Corbel" panose="020B0503020204020204" pitchFamily="34" charset="0"/>
                </a:rPr>
                <a:t>	 </a:t>
              </a:r>
              <a:r>
                <a:rPr lang="en-US" altLang="ko-KR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        </a:t>
              </a:r>
              <a:r>
                <a:rPr lang="ko-KR" altLang="en-US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 값과 </a:t>
              </a:r>
              <a:r>
                <a:rPr lang="en-US" altLang="ko-KR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level[0][w1]</a:t>
              </a:r>
              <a:r>
                <a:rPr lang="ko-KR" altLang="en-US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값이 남아있어서</a:t>
              </a:r>
              <a:r>
                <a:rPr lang="en-US" altLang="ko-KR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, level2</a:t>
              </a:r>
              <a:r>
                <a:rPr lang="ko-KR" altLang="en-US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에서 오답을</a:t>
              </a:r>
              <a:endPara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endParaRPr>
            </a:p>
            <a:p>
              <a:r>
                <a:rPr lang="ko-KR" altLang="en-US" sz="1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 </a:t>
              </a:r>
              <a:endParaRPr lang="en-US" altLang="ko-KR" sz="100" b="1" dirty="0" smtClean="0">
                <a:solidFill>
                  <a:srgbClr val="7030A0"/>
                </a:solidFill>
                <a:latin typeface="Corbel" panose="020B0503020204020204" pitchFamily="34" charset="0"/>
              </a:endParaRPr>
            </a:p>
            <a:p>
              <a:r>
                <a:rPr lang="en-US" altLang="ko-KR" sz="2000" b="1" dirty="0">
                  <a:solidFill>
                    <a:srgbClr val="7030A0"/>
                  </a:solidFill>
                  <a:latin typeface="Corbel" panose="020B0503020204020204" pitchFamily="34" charset="0"/>
                </a:rPr>
                <a:t> </a:t>
              </a:r>
              <a:r>
                <a:rPr lang="en-US" altLang="ko-KR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	          </a:t>
              </a:r>
              <a:r>
                <a:rPr lang="ko-KR" altLang="en-US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입력하여도 정답으로 처리됨을 방지</a:t>
              </a:r>
              <a:endParaRPr lang="en-US" altLang="ko-KR" sz="2000" b="1" dirty="0">
                <a:solidFill>
                  <a:srgbClr val="7030A0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8" name="오른쪽 화살표 7"/>
            <p:cNvSpPr/>
            <p:nvPr/>
          </p:nvSpPr>
          <p:spPr>
            <a:xfrm rot="5400000">
              <a:off x="6091943" y="848053"/>
              <a:ext cx="999527" cy="1066972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45457" y="1983524"/>
              <a:ext cx="652858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ko-KR" altLang="en-US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각 레벨에서 출력된 단어와 입력된 단어가 같은지 판단</a:t>
              </a:r>
              <a:endPara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endParaRPr>
            </a:p>
            <a:p>
              <a:pPr marL="457200" indent="-457200">
                <a:buAutoNum type="arabicPeriod"/>
              </a:pPr>
              <a:endParaRPr lang="en-US" altLang="ko-KR" sz="1100" b="1" dirty="0" smtClean="0">
                <a:solidFill>
                  <a:srgbClr val="7030A0"/>
                </a:solidFill>
                <a:latin typeface="Corbel" panose="020B0503020204020204" pitchFamily="34" charset="0"/>
              </a:endParaRPr>
            </a:p>
            <a:p>
              <a:r>
                <a:rPr lang="en-US" altLang="ko-KR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	» </a:t>
              </a:r>
              <a:r>
                <a:rPr lang="ko-KR" altLang="en-US" sz="2000" b="1" dirty="0" err="1" smtClean="0">
                  <a:solidFill>
                    <a:srgbClr val="7030A0"/>
                  </a:solidFill>
                  <a:latin typeface="Corbel" panose="020B0503020204020204" pitchFamily="34" charset="0"/>
                </a:rPr>
                <a:t>조건문에</a:t>
              </a:r>
              <a:r>
                <a:rPr lang="ko-KR" altLang="en-US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 </a:t>
              </a:r>
              <a:r>
                <a:rPr lang="en-US" altLang="ko-KR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||</a:t>
              </a:r>
              <a:r>
                <a:rPr lang="ko-KR" altLang="en-US" sz="2000" b="1" dirty="0" smtClean="0">
                  <a:solidFill>
                    <a:srgbClr val="7030A0"/>
                  </a:solidFill>
                  <a:latin typeface="Corbel" panose="020B0503020204020204" pitchFamily="34" charset="0"/>
                </a:rPr>
                <a:t>로 구분</a:t>
              </a:r>
              <a:endPara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375186" y="1708110"/>
              <a:ext cx="616527" cy="11679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굽은 화살표 4"/>
            <p:cNvSpPr/>
            <p:nvPr/>
          </p:nvSpPr>
          <p:spPr>
            <a:xfrm rot="5400000">
              <a:off x="378649" y="2881491"/>
              <a:ext cx="1803714" cy="556800"/>
            </a:xfrm>
            <a:prstGeom prst="bentArrow">
              <a:avLst>
                <a:gd name="adj1" fmla="val 25000"/>
                <a:gd name="adj2" fmla="val 27538"/>
                <a:gd name="adj3" fmla="val 25000"/>
                <a:gd name="adj4" fmla="val 43750"/>
              </a:avLst>
            </a:prstGeom>
            <a:solidFill>
              <a:srgbClr val="7030A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762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2832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878" y="6555179"/>
            <a:ext cx="2764122" cy="302821"/>
          </a:xfrm>
          <a:prstGeom prst="rect">
            <a:avLst/>
          </a:prstGeom>
        </p:spPr>
      </p:pic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0809939" y="20961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코드 분석</a:t>
            </a:r>
            <a:endParaRPr lang="ko-KR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6451" y="693151"/>
            <a:ext cx="5748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게임 진행 중</a:t>
            </a:r>
            <a:r>
              <a:rPr lang="en-US" altLang="ko-KR" sz="20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횟수가 </a:t>
            </a:r>
            <a:r>
              <a:rPr lang="en-US" altLang="ko-KR" sz="20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10</a:t>
            </a: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이 되면 점수를 판단</a:t>
            </a:r>
            <a:r>
              <a:rPr lang="en-US" altLang="ko-KR" sz="20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.</a:t>
            </a:r>
            <a:endParaRPr lang="en-US" altLang="ko-KR" sz="2000" b="1" dirty="0" smtClean="0">
              <a:solidFill>
                <a:schemeClr val="accent2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6451" y="1093262"/>
            <a:ext cx="588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Case1. 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점수가 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0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보다 작으면 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게임을 </a:t>
            </a:r>
            <a:r>
              <a:rPr lang="ko-KR" altLang="en-US" sz="2000" b="1" dirty="0">
                <a:solidFill>
                  <a:srgbClr val="7030A0"/>
                </a:solidFill>
                <a:latin typeface="Corbel" panose="020B0503020204020204" pitchFamily="34" charset="0"/>
              </a:rPr>
              <a:t>종료 </a:t>
            </a:r>
            <a:endParaRPr lang="en-US" altLang="ko-KR" sz="2000" b="1" dirty="0" smtClean="0">
              <a:solidFill>
                <a:srgbClr val="7030A0"/>
              </a:solidFill>
              <a:latin typeface="Corbel" panose="020B0503020204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0260" y="390293"/>
            <a:ext cx="6487710" cy="4926200"/>
            <a:chOff x="260260" y="390293"/>
            <a:chExt cx="6487710" cy="49262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22604"/>
            <a:stretch/>
          </p:blipFill>
          <p:spPr>
            <a:xfrm>
              <a:off x="260260" y="1923803"/>
              <a:ext cx="6487710" cy="3392690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260" y="390293"/>
              <a:ext cx="5022952" cy="1525294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6486752" y="2532848"/>
            <a:ext cx="5027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Case2. 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30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점 이하는 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level1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을 다시 진행</a:t>
            </a:r>
            <a:endParaRPr lang="en-US" altLang="ko-KR" sz="2000" b="1" dirty="0" smtClean="0">
              <a:solidFill>
                <a:srgbClr val="7030A0"/>
              </a:solidFill>
              <a:latin typeface="Corbel" panose="020B0503020204020204" pitchFamily="34" charset="0"/>
            </a:endParaRPr>
          </a:p>
          <a:p>
            <a:r>
              <a:rPr lang="en-US" altLang="ko-KR" sz="2000" b="1" dirty="0">
                <a:solidFill>
                  <a:srgbClr val="7030A0"/>
                </a:solidFill>
                <a:latin typeface="Corbel" panose="020B0503020204020204" pitchFamily="34" charset="0"/>
              </a:rPr>
              <a:t>	</a:t>
            </a:r>
            <a:r>
              <a:rPr lang="en-US" altLang="ko-KR" sz="2000" b="1" dirty="0">
                <a:solidFill>
                  <a:srgbClr val="7030A0"/>
                </a:solidFill>
                <a:latin typeface="Corbel" panose="020B0503020204020204" pitchFamily="34" charset="0"/>
              </a:rPr>
              <a:t> » 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location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을 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1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로 지정</a:t>
            </a:r>
            <a:endParaRPr lang="en-US" altLang="ko-KR" sz="2000" b="1" dirty="0" smtClean="0">
              <a:solidFill>
                <a:srgbClr val="7030A0"/>
              </a:solidFill>
              <a:latin typeface="Corbel" panose="020B05030202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86752" y="3799465"/>
            <a:ext cx="54314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Case3. 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그 이상이나 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100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점이 되지 못하면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,</a:t>
            </a:r>
          </a:p>
          <a:p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	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현재 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level 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다시 진행</a:t>
            </a:r>
            <a:endParaRPr lang="en-US" altLang="ko-KR" sz="2000" b="1" dirty="0" smtClean="0">
              <a:solidFill>
                <a:srgbClr val="7030A0"/>
              </a:solidFill>
              <a:latin typeface="Corbel" panose="020B0503020204020204" pitchFamily="34" charset="0"/>
            </a:endParaRPr>
          </a:p>
          <a:p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	» </a:t>
            </a:r>
            <a:r>
              <a:rPr lang="en-US" altLang="ko-KR" sz="2000" b="1" dirty="0" err="1" smtClean="0">
                <a:solidFill>
                  <a:srgbClr val="7030A0"/>
                </a:solidFill>
                <a:latin typeface="Corbel" panose="020B0503020204020204" pitchFamily="34" charset="0"/>
              </a:rPr>
              <a:t>i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를 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-1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로 설정하여 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for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문을 다시 돌게 함</a:t>
            </a:r>
            <a:endParaRPr lang="en-US" altLang="ko-KR" sz="2000" b="1" dirty="0" smtClean="0">
              <a:solidFill>
                <a:srgbClr val="7030A0"/>
              </a:solidFill>
              <a:latin typeface="Corbel" panose="020B05030202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0260" y="5539516"/>
            <a:ext cx="588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변수 </a:t>
            </a: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초기화 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» s</a:t>
            </a:r>
            <a:r>
              <a:rPr lang="en-US" altLang="ko-KR" sz="20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core</a:t>
            </a:r>
            <a:r>
              <a:rPr lang="en-US" altLang="ko-KR" sz="20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altLang="ko-KR" sz="2000" b="1" dirty="0" err="1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avg</a:t>
            </a:r>
            <a:r>
              <a:rPr lang="en-US" altLang="ko-KR" sz="20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altLang="ko-KR" sz="2000" b="1" dirty="0" err="1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cnt</a:t>
            </a:r>
            <a:r>
              <a:rPr lang="en-US" altLang="ko-KR" sz="20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altLang="ko-KR" sz="2000" b="1" dirty="0" err="1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beforeScore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 = </a:t>
            </a:r>
            <a:r>
              <a:rPr lang="en-US" altLang="ko-KR" sz="20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0;</a:t>
            </a: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 </a:t>
            </a:r>
            <a:endParaRPr lang="en-US" altLang="ko-KR" sz="2000" b="1" dirty="0" smtClean="0">
              <a:solidFill>
                <a:schemeClr val="accent2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65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2832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878" y="6555179"/>
            <a:ext cx="2764122" cy="302821"/>
          </a:xfrm>
          <a:prstGeom prst="rect">
            <a:avLst/>
          </a:prstGeom>
        </p:spPr>
      </p:pic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0809939" y="20961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코드 분석</a:t>
            </a:r>
            <a:endParaRPr lang="ko-KR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09748" y="4229003"/>
            <a:ext cx="5791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Case 6.</a:t>
            </a:r>
          </a:p>
          <a:p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최고 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level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인 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6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단계를 클리어하면 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(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조건 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: 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점수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, 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정확도 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100) 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게임 종료</a:t>
            </a:r>
            <a:endParaRPr lang="en-US" altLang="ko-KR" sz="2000" b="1" dirty="0" smtClean="0">
              <a:solidFill>
                <a:srgbClr val="7030A0"/>
              </a:solidFill>
              <a:latin typeface="Corbel" panose="020B05030202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17418" y="884338"/>
            <a:ext cx="54747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Case4. </a:t>
            </a:r>
          </a:p>
          <a:p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100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점을 받는 경우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,</a:t>
            </a:r>
          </a:p>
          <a:p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	» </a:t>
            </a:r>
            <a:r>
              <a:rPr lang="en-US" altLang="ko-KR" sz="2000" b="1" dirty="0" err="1" smtClean="0">
                <a:solidFill>
                  <a:srgbClr val="7030A0"/>
                </a:solidFill>
                <a:latin typeface="Corbel" panose="020B0503020204020204" pitchFamily="34" charset="0"/>
              </a:rPr>
              <a:t>beforescore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 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변수에 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100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을 저장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.</a:t>
            </a:r>
          </a:p>
          <a:p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	» (location++)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로 </a:t>
            </a:r>
            <a:r>
              <a:rPr lang="ko-KR" altLang="en-US" sz="2000" b="1" dirty="0" err="1" smtClean="0">
                <a:solidFill>
                  <a:srgbClr val="7030A0"/>
                </a:solidFill>
                <a:latin typeface="Corbel" panose="020B0503020204020204" pitchFamily="34" charset="0"/>
              </a:rPr>
              <a:t>다음게임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 진입</a:t>
            </a:r>
            <a:endParaRPr lang="en-US" altLang="ko-KR" sz="2000" b="1" dirty="0" smtClean="0">
              <a:solidFill>
                <a:srgbClr val="7030A0"/>
              </a:solidFill>
              <a:latin typeface="Corbel" panose="020B0503020204020204" pitchFamily="34" charset="0"/>
            </a:endParaRPr>
          </a:p>
          <a:p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	» break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로 </a:t>
            </a:r>
            <a:r>
              <a:rPr lang="ko-KR" altLang="en-US" sz="2000" b="1" dirty="0" err="1" smtClean="0">
                <a:solidFill>
                  <a:srgbClr val="7030A0"/>
                </a:solidFill>
                <a:latin typeface="Corbel" panose="020B0503020204020204" pitchFamily="34" charset="0"/>
              </a:rPr>
              <a:t>반복문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 종료</a:t>
            </a:r>
            <a:endParaRPr lang="en-US" altLang="ko-KR" sz="2000" b="1" dirty="0">
              <a:solidFill>
                <a:srgbClr val="7030A0"/>
              </a:solidFill>
              <a:latin typeface="Corbel" panose="020B0503020204020204" pitchFamily="34" charset="0"/>
            </a:endParaRPr>
          </a:p>
          <a:p>
            <a:endParaRPr lang="en-US" altLang="ko-KR" sz="2000" b="1" dirty="0" smtClean="0">
              <a:solidFill>
                <a:srgbClr val="7030A0"/>
              </a:solidFill>
              <a:latin typeface="Corbel" panose="020B05030202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17418" y="2501767"/>
            <a:ext cx="56384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Case 5.</a:t>
            </a:r>
          </a:p>
          <a:p>
            <a:r>
              <a:rPr lang="en-US" altLang="ko-KR" sz="2000" b="1" dirty="0" err="1" smtClean="0">
                <a:solidFill>
                  <a:srgbClr val="7030A0"/>
                </a:solidFill>
                <a:latin typeface="Corbel" panose="020B0503020204020204" pitchFamily="34" charset="0"/>
              </a:rPr>
              <a:t>Beforescore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가 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100, 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정확도가 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100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일 경우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.</a:t>
            </a:r>
          </a:p>
          <a:p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	» </a:t>
            </a:r>
            <a:r>
              <a:rPr lang="ko-KR" altLang="en-US" sz="2000" b="1" dirty="0" err="1" smtClean="0">
                <a:solidFill>
                  <a:srgbClr val="7030A0"/>
                </a:solidFill>
                <a:latin typeface="Corbel" panose="020B0503020204020204" pitchFamily="34" charset="0"/>
              </a:rPr>
              <a:t>숙련자로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 판단</a:t>
            </a:r>
            <a:endParaRPr lang="en-US" altLang="ko-KR" sz="2000" b="1" dirty="0" smtClean="0">
              <a:solidFill>
                <a:srgbClr val="7030A0"/>
              </a:solidFill>
              <a:latin typeface="Corbel" panose="020B0503020204020204" pitchFamily="34" charset="0"/>
            </a:endParaRPr>
          </a:p>
          <a:p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	» 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최고 난이도</a:t>
            </a:r>
            <a:r>
              <a:rPr lang="ko-KR" altLang="en-US" sz="2000" b="1" dirty="0">
                <a:solidFill>
                  <a:srgbClr val="7030A0"/>
                </a:solidFill>
                <a:latin typeface="Corbel" panose="020B0503020204020204" pitchFamily="34" charset="0"/>
              </a:rPr>
              <a:t>로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 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이동</a:t>
            </a:r>
            <a:r>
              <a:rPr lang="en-US" altLang="ko-KR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(location=6;)</a:t>
            </a:r>
          </a:p>
          <a:p>
            <a:r>
              <a:rPr lang="en-US" altLang="ko-KR" sz="2000" b="1" dirty="0">
                <a:solidFill>
                  <a:srgbClr val="7030A0"/>
                </a:solidFill>
                <a:latin typeface="Corbel" panose="020B0503020204020204" pitchFamily="34" charset="0"/>
              </a:rPr>
              <a:t>	» break</a:t>
            </a:r>
            <a:r>
              <a:rPr lang="ko-KR" altLang="en-US" sz="2000" b="1" dirty="0">
                <a:solidFill>
                  <a:srgbClr val="7030A0"/>
                </a:solidFill>
                <a:latin typeface="Corbel" panose="020B0503020204020204" pitchFamily="34" charset="0"/>
              </a:rPr>
              <a:t>로 </a:t>
            </a:r>
            <a:r>
              <a:rPr lang="ko-KR" altLang="en-US" sz="2000" b="1" dirty="0" err="1">
                <a:solidFill>
                  <a:srgbClr val="7030A0"/>
                </a:solidFill>
                <a:latin typeface="Corbel" panose="020B0503020204020204" pitchFamily="34" charset="0"/>
              </a:rPr>
              <a:t>반복문</a:t>
            </a:r>
            <a:r>
              <a:rPr lang="ko-KR" altLang="en-US" sz="2000" b="1" dirty="0">
                <a:solidFill>
                  <a:srgbClr val="7030A0"/>
                </a:solidFill>
                <a:latin typeface="Corbel" panose="020B0503020204020204" pitchFamily="34" charset="0"/>
              </a:rPr>
              <a:t> </a:t>
            </a:r>
            <a:r>
              <a:rPr lang="ko-KR" altLang="en-US" sz="2000" b="1" dirty="0" smtClean="0">
                <a:solidFill>
                  <a:srgbClr val="7030A0"/>
                </a:solidFill>
                <a:latin typeface="Corbel" panose="020B0503020204020204" pitchFamily="34" charset="0"/>
              </a:rPr>
              <a:t>종료</a:t>
            </a:r>
            <a:endParaRPr lang="en-US" altLang="ko-KR" sz="2000" b="1" dirty="0">
              <a:solidFill>
                <a:srgbClr val="7030A0"/>
              </a:solidFill>
              <a:latin typeface="Corbel" panose="020B0503020204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07720" y="486140"/>
            <a:ext cx="5748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횟수와 무관하게 게임을 판단</a:t>
            </a:r>
            <a:endParaRPr lang="en-US" altLang="ko-KR" sz="2000" b="1" dirty="0" smtClean="0">
              <a:solidFill>
                <a:schemeClr val="accent2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19635" y="438884"/>
            <a:ext cx="6076210" cy="6292615"/>
            <a:chOff x="119635" y="462634"/>
            <a:chExt cx="6076210" cy="629261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rcRect t="19600" b="42677"/>
            <a:stretch/>
          </p:blipFill>
          <p:spPr>
            <a:xfrm>
              <a:off x="119635" y="2821848"/>
              <a:ext cx="6076210" cy="1876301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rcRect t="57144"/>
            <a:stretch/>
          </p:blipFill>
          <p:spPr>
            <a:xfrm>
              <a:off x="119635" y="462634"/>
              <a:ext cx="6076210" cy="2131621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635" y="4997780"/>
              <a:ext cx="6076210" cy="1757469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6696686" y="5249739"/>
            <a:ext cx="52215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변수 </a:t>
            </a: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초기화 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» s</a:t>
            </a:r>
            <a:r>
              <a:rPr lang="en-US" altLang="ko-KR" sz="20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core</a:t>
            </a:r>
            <a:r>
              <a:rPr lang="en-US" altLang="ko-KR" sz="20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altLang="ko-KR" sz="2000" b="1" dirty="0" err="1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avg</a:t>
            </a:r>
            <a:r>
              <a:rPr lang="en-US" altLang="ko-KR" sz="20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altLang="ko-KR" sz="2000" b="1" dirty="0" err="1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cnt</a:t>
            </a:r>
            <a:r>
              <a:rPr lang="en-US" altLang="ko-KR" sz="20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= 0;</a:t>
            </a: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 </a:t>
            </a:r>
            <a:endParaRPr lang="en-US" altLang="ko-KR" sz="2000" b="1" dirty="0" smtClean="0">
              <a:solidFill>
                <a:schemeClr val="accent2">
                  <a:lumMod val="75000"/>
                </a:schemeClr>
              </a:solidFill>
              <a:latin typeface="Corbel" panose="020B0503020204020204" pitchFamily="34" charset="0"/>
            </a:endParaRPr>
          </a:p>
          <a:p>
            <a:r>
              <a:rPr lang="ko-KR" alt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클리어</a:t>
            </a: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 했거나</a:t>
            </a:r>
            <a:r>
              <a:rPr lang="en-US" altLang="ko-KR" sz="20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최고 난이도 이동시에는</a:t>
            </a:r>
            <a:r>
              <a:rPr lang="en-US" altLang="ko-KR" sz="20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altLang="ko-KR" sz="2000" b="1" dirty="0" err="1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beforeScore</a:t>
            </a: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altLang="ko-KR" sz="20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=0;</a:t>
            </a:r>
          </a:p>
          <a:p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altLang="ko-KR" sz="20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» </a:t>
            </a: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다음 난이도 정확도 </a:t>
            </a:r>
            <a:r>
              <a:rPr lang="en-US" altLang="ko-KR" sz="20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100</a:t>
            </a: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일 때</a:t>
            </a:r>
            <a:r>
              <a:rPr lang="en-US" altLang="ko-KR" sz="20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다시 </a:t>
            </a:r>
            <a:r>
              <a:rPr lang="en-US" altLang="ko-KR" sz="20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6</a:t>
            </a: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단계로 가는 것 방지</a:t>
            </a:r>
            <a:endParaRPr lang="en-US" altLang="ko-KR" sz="2000" b="1" dirty="0" smtClean="0">
              <a:solidFill>
                <a:schemeClr val="accent2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29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</TotalTime>
  <Words>354</Words>
  <Application>Microsoft Office PowerPoint</Application>
  <PresentationFormat>와이드스크린</PresentationFormat>
  <Paragraphs>113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Pretendard</vt:lpstr>
      <vt:lpstr>Pretendard Black</vt:lpstr>
      <vt:lpstr>맑은 고딕</vt:lpstr>
      <vt:lpstr>Batang</vt:lpstr>
      <vt:lpstr>Arial</vt:lpstr>
      <vt:lpstr>Corbel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human-24</cp:lastModifiedBy>
  <cp:revision>88</cp:revision>
  <dcterms:created xsi:type="dcterms:W3CDTF">2023-04-24T02:25:46Z</dcterms:created>
  <dcterms:modified xsi:type="dcterms:W3CDTF">2024-08-23T03:17:52Z</dcterms:modified>
</cp:coreProperties>
</file>